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7" r:id="rId6"/>
    <p:sldId id="269" r:id="rId7"/>
    <p:sldId id="265" r:id="rId8"/>
    <p:sldId id="272" r:id="rId9"/>
    <p:sldId id="273" r:id="rId10"/>
    <p:sldId id="275" r:id="rId11"/>
    <p:sldId id="276" r:id="rId12"/>
    <p:sldId id="277" r:id="rId13"/>
    <p:sldId id="278" r:id="rId14"/>
    <p:sldId id="279" r:id="rId15"/>
    <p:sldId id="281" r:id="rId16"/>
    <p:sldId id="280" r:id="rId17"/>
    <p:sldId id="282" r:id="rId18"/>
    <p:sldId id="286" r:id="rId19"/>
    <p:sldId id="287" r:id="rId20"/>
    <p:sldId id="283" r:id="rId21"/>
    <p:sldId id="284" r:id="rId22"/>
    <p:sldId id="28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124200"/>
            <a:ext cx="8458200" cy="2286000"/>
          </a:xfrm>
        </p:spPr>
        <p:txBody>
          <a:bodyPr>
            <a:normAutofit fontScale="90000"/>
          </a:bodyPr>
          <a:lstStyle/>
          <a:p>
            <a:r>
              <a:rPr lang="en-US" sz="2400" cap="none" dirty="0" smtClean="0"/>
              <a:t>				</a:t>
            </a:r>
            <a:r>
              <a:rPr lang="en-US" sz="2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Presented  By</a:t>
            </a:r>
            <a:br>
              <a:rPr lang="en-US" sz="2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sz="27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S.ITHAYA EZHIL MANNA</a:t>
            </a:r>
            <a:r>
              <a:rPr lang="en-US" sz="2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               </a:t>
            </a:r>
            <a:r>
              <a:rPr lang="en-US" sz="27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Assistant Professor In Mathematics</a:t>
            </a:r>
            <a:br>
              <a:rPr lang="en-US" sz="27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sz="2700" cap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St.Joseph’s</a:t>
            </a:r>
            <a:r>
              <a:rPr lang="en-US" sz="27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College</a:t>
            </a:r>
            <a:br>
              <a:rPr lang="en-US" sz="27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	Trichy-2</a:t>
            </a:r>
            <a:r>
              <a:rPr lang="en-US" sz="2700" cap="none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700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RELIABILITY THEORY</a:t>
            </a:r>
            <a:endParaRPr lang="en-US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rate or hazard rate: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88423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failure rate ‘ h(t) ’ at time t is </a:t>
            </a:r>
            <a:r>
              <a:rPr lang="en-US" sz="3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deﬁned</a:t>
            </a: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be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133600" y="2286000"/>
          <a:ext cx="3876675" cy="781050"/>
        </p:xfrm>
        <a:graphic>
          <a:graphicData uri="http://schemas.openxmlformats.org/presentationml/2006/ole">
            <p:oleObj spid="_x0000_s28674" name="Equation" r:id="rId3" imgW="3873500" imgH="787400" progId="Equation.3">
              <p:embed/>
            </p:oleObj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752600" y="3276600"/>
          <a:ext cx="2543175" cy="971550"/>
        </p:xfrm>
        <a:graphic>
          <a:graphicData uri="http://schemas.openxmlformats.org/presentationml/2006/ole">
            <p:oleObj spid="_x0000_s28675" name="Equation" r:id="rId4" imgW="2540000" imgH="977900" progId="Equation.3">
              <p:embed/>
            </p:oleObj>
          </a:graphicData>
        </a:graphic>
      </p:graphicFrame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1428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4419600"/>
            <a:ext cx="8686800" cy="88423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38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Cumulative</a:t>
            </a:r>
            <a:r>
              <a:rPr kumimoji="0" lang="en-US" sz="3800" b="0" i="0" u="sng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Failure Rate:</a:t>
            </a:r>
            <a:endParaRPr kumimoji="0" lang="en-US" sz="3800" b="0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981200" y="5410200"/>
          <a:ext cx="2019300" cy="876300"/>
        </p:xfrm>
        <a:graphic>
          <a:graphicData uri="http://schemas.openxmlformats.org/presentationml/2006/ole">
            <p:oleObj spid="_x0000_s28676" name="Equation" r:id="rId5" imgW="2019300" imgH="889000" progId="Equation.3">
              <p:embed/>
            </p:oleObj>
          </a:graphicData>
        </a:graphic>
      </p:graphicFrame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4191000" y="5562600"/>
          <a:ext cx="2171700" cy="466725"/>
        </p:xfrm>
        <a:graphic>
          <a:graphicData uri="http://schemas.openxmlformats.org/presentationml/2006/ole">
            <p:oleObj spid="_x0000_s28677" name="Equation" r:id="rId6" imgW="2171700" imgH="469900" progId="Equation.3">
              <p:embed/>
            </p:oleObj>
          </a:graphicData>
        </a:graphic>
      </p:graphicFrame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Parameters of Reliability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731838"/>
          </a:xfrm>
        </p:spPr>
        <p:txBody>
          <a:bodyPr/>
          <a:lstStyle/>
          <a:p>
            <a:pPr marL="514350" lvl="0" indent="-514350">
              <a:buNone/>
            </a:pP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MTTF: Mean Time To Failure</a:t>
            </a:r>
          </a:p>
          <a:p>
            <a:pPr marL="514350" lvl="0" indent="-51435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1905000" y="2286000"/>
          <a:ext cx="2238375" cy="876300"/>
        </p:xfrm>
        <a:graphic>
          <a:graphicData uri="http://schemas.openxmlformats.org/presentationml/2006/ole">
            <p:oleObj spid="_x0000_s32769" name="Equation" r:id="rId3" imgW="2235200" imgH="889000" progId="Equation.3">
              <p:embed/>
            </p:oleObj>
          </a:graphicData>
        </a:graphic>
      </p:graphicFrame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Parameters of Reliability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731838"/>
          </a:xfrm>
        </p:spPr>
        <p:txBody>
          <a:bodyPr/>
          <a:lstStyle/>
          <a:p>
            <a:pPr marL="514350" lvl="0" indent="-514350">
              <a:buNone/>
            </a:pP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MTTF: Mean Time To Failure</a:t>
            </a:r>
          </a:p>
          <a:p>
            <a:pPr marL="514350" lvl="0" indent="-51435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1905000" y="2286000"/>
          <a:ext cx="2238375" cy="876300"/>
        </p:xfrm>
        <a:graphic>
          <a:graphicData uri="http://schemas.openxmlformats.org/presentationml/2006/ole">
            <p:oleObj spid="_x0000_s33794" name="Equation" r:id="rId3" imgW="2235200" imgH="889000" progId="Equation.3">
              <p:embed/>
            </p:oleObj>
          </a:graphicData>
        </a:graphic>
      </p:graphicFrame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276600"/>
            <a:ext cx="8686800" cy="73183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lvl="0" indent="-51435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MTBF: Mean Time Between Failures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066800" y="3962400"/>
          <a:ext cx="7305675" cy="1228725"/>
        </p:xfrm>
        <a:graphic>
          <a:graphicData uri="http://schemas.openxmlformats.org/presentationml/2006/ole">
            <p:oleObj spid="_x0000_s33795" name="Equation" r:id="rId4" imgW="7302500" imgH="1244600" progId="Equation.3">
              <p:embed/>
            </p:oleObj>
          </a:graphicData>
        </a:graphic>
      </p:graphicFrame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Parameters of Reliability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731838"/>
          </a:xfrm>
        </p:spPr>
        <p:txBody>
          <a:bodyPr/>
          <a:lstStyle/>
          <a:p>
            <a:pPr marL="514350" lvl="0" indent="-514350">
              <a:buNone/>
            </a:pP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MTTF: Mean Time To Failure</a:t>
            </a:r>
          </a:p>
          <a:p>
            <a:pPr marL="514350" lvl="0" indent="-51435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1905000" y="2286000"/>
          <a:ext cx="2238375" cy="876300"/>
        </p:xfrm>
        <a:graphic>
          <a:graphicData uri="http://schemas.openxmlformats.org/presentationml/2006/ole">
            <p:oleObj spid="_x0000_s34818" name="Equation" r:id="rId3" imgW="2235200" imgH="889000" progId="Equation.3">
              <p:embed/>
            </p:oleObj>
          </a:graphicData>
        </a:graphic>
      </p:graphicFrame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3352800"/>
            <a:ext cx="8686800" cy="73183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lvl="0" indent="-51435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MTBF: Mean Time Between Failures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066800" y="3962400"/>
          <a:ext cx="7305675" cy="1228725"/>
        </p:xfrm>
        <a:graphic>
          <a:graphicData uri="http://schemas.openxmlformats.org/presentationml/2006/ole">
            <p:oleObj spid="_x0000_s34819" name="Equation" r:id="rId4" imgW="7302500" imgH="1244600" progId="Equation.3">
              <p:embed/>
            </p:oleObj>
          </a:graphicData>
        </a:graphic>
      </p:graphicFrame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5257800"/>
            <a:ext cx="8686800" cy="73183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indent="-51435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3.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MTTR: Mean Time To Repair</a:t>
            </a:r>
          </a:p>
          <a:p>
            <a:pPr marL="514350" lvl="0" indent="-514350">
              <a:spcBef>
                <a:spcPct val="20000"/>
              </a:spcBef>
              <a:buClr>
                <a:schemeClr val="accent1"/>
              </a:buClr>
              <a:buSzPct val="70000"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1828799" y="5943600"/>
          <a:ext cx="3426373" cy="304800"/>
        </p:xfrm>
        <a:graphic>
          <a:graphicData uri="http://schemas.openxmlformats.org/presentationml/2006/ole">
            <p:oleObj spid="_x0000_s34820" name="Equation" r:id="rId5" imgW="3098800" imgH="279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exponential distribution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1524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485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4400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340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5791200"/>
            <a:ext cx="8686800" cy="91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70000"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exponential distribution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152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Suppose the random variable X (be the lifetime of a component)  is said to follow the exponential </a:t>
            </a:r>
            <a:r>
              <a:rPr lang="en-US" dirty="0" err="1" smtClean="0">
                <a:solidFill>
                  <a:schemeClr val="tx1"/>
                </a:solidFill>
              </a:rPr>
              <a:t>distribution,then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485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4400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340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exponential distribution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152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Suppose the random variable X (be the lifetime of a component)  is said to follow the exponential </a:t>
            </a:r>
            <a:r>
              <a:rPr lang="en-US" dirty="0" err="1" smtClean="0">
                <a:solidFill>
                  <a:schemeClr val="tx1"/>
                </a:solidFill>
              </a:rPr>
              <a:t>distribution,then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485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4400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1371600" y="2743200"/>
          <a:ext cx="6153150" cy="2943225"/>
        </p:xfrm>
        <a:graphic>
          <a:graphicData uri="http://schemas.openxmlformats.org/presentationml/2006/ole">
            <p:oleObj spid="_x0000_s36866" name="Equation" r:id="rId3" imgW="6146800" imgH="2971800" progId="Equation.3">
              <p:embed/>
            </p:oleObj>
          </a:graphicData>
        </a:graphic>
      </p:graphicFrame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340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exponential distribution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152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Suppose the random variable X (be the lifetime of a component)  is said to follow the exponential </a:t>
            </a:r>
            <a:r>
              <a:rPr lang="en-US" dirty="0" err="1" smtClean="0">
                <a:solidFill>
                  <a:schemeClr val="tx1"/>
                </a:solidFill>
              </a:rPr>
              <a:t>distribution,then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485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4400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1371600" y="2743200"/>
          <a:ext cx="6153150" cy="2943225"/>
        </p:xfrm>
        <a:graphic>
          <a:graphicData uri="http://schemas.openxmlformats.org/presentationml/2006/ole">
            <p:oleObj spid="_x0000_s38914" name="Equation" r:id="rId3" imgW="6146800" imgH="2971800" progId="Equation.3">
              <p:embed/>
            </p:oleObj>
          </a:graphicData>
        </a:graphic>
      </p:graphicFrame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340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5791200"/>
            <a:ext cx="8686800" cy="914400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3200" dirty="0" err="1" smtClean="0"/>
              <a:t>Hence,the</a:t>
            </a:r>
            <a:r>
              <a:rPr lang="en-US" sz="3200" dirty="0" smtClean="0"/>
              <a:t> exponential lifetime distribution is a constant failure rate [ It’s the only distribution with a constant failure rate].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Weibull</a:t>
            </a:r>
            <a:r>
              <a:rPr lang="en-US" dirty="0" smtClean="0"/>
              <a:t> Distribution: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731837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density function is given by,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838200" y="2209800"/>
          <a:ext cx="6086475" cy="590550"/>
        </p:xfrm>
        <a:graphic>
          <a:graphicData uri="http://schemas.openxmlformats.org/presentationml/2006/ole">
            <p:oleObj spid="_x0000_s40961" name="Equation" r:id="rId3" imgW="6108700" imgH="584200" progId="Equation.3">
              <p:embed/>
            </p:oleObj>
          </a:graphicData>
        </a:graphic>
      </p:graphicFrame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590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1633538" y="3048000"/>
          <a:ext cx="6130925" cy="2768600"/>
        </p:xfrm>
        <a:graphic>
          <a:graphicData uri="http://schemas.openxmlformats.org/presentationml/2006/ole">
            <p:oleObj spid="_x0000_s40965" name="Equation" r:id="rId4" imgW="6083280" imgH="275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141763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Failure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rate of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weibull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distribution with various values of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weibull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981200"/>
            <a:ext cx="6105525" cy="3676650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0" y="2286000"/>
            <a:ext cx="2590800" cy="3276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If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α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&lt;1,the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function is DFR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If α = 1,the function is CFR.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5715000"/>
            <a:ext cx="8686800" cy="68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If α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&gt;1,the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function is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IFR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936" y="381000"/>
            <a:ext cx="8686800" cy="6096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Let the random variable X be the life time or the time to failure of the component. </a:t>
            </a:r>
          </a:p>
          <a:p>
            <a:pPr>
              <a:buNone/>
            </a:pPr>
            <a:r>
              <a:rPr lang="en-US" dirty="0" smtClean="0"/>
              <a:t>                         The reliability of the component is </a:t>
            </a:r>
            <a:r>
              <a:rPr lang="en-US" dirty="0" err="1" smtClean="0"/>
              <a:t>deﬁned</a:t>
            </a:r>
            <a:r>
              <a:rPr lang="en-US" dirty="0" smtClean="0"/>
              <a:t> by R(t) = P(X&gt; t).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IN" dirty="0" smtClean="0">
                <a:solidFill>
                  <a:srgbClr val="7030A0"/>
                </a:solidFill>
              </a:rPr>
              <a:t>1.</a:t>
            </a:r>
            <a:r>
              <a:rPr lang="en-IN" dirty="0" smtClean="0">
                <a:solidFill>
                  <a:srgbClr val="FF0000"/>
                </a:solidFill>
              </a:rPr>
              <a:t> Reliability engineering </a:t>
            </a:r>
            <a:r>
              <a:rPr lang="en-IN" dirty="0" smtClean="0"/>
              <a:t>-</a:t>
            </a:r>
            <a:r>
              <a:rPr lang="en-IN" b="1" dirty="0" smtClean="0"/>
              <a:t> Reliability</a:t>
            </a:r>
            <a:r>
              <a:rPr lang="en-IN" dirty="0" smtClean="0"/>
              <a:t> engineering is engineering that emphasizes dependability in the lifecycle management of a product. Dependability, or </a:t>
            </a:r>
            <a:r>
              <a:rPr lang="en-IN" b="1" dirty="0" smtClean="0"/>
              <a:t>reliability</a:t>
            </a:r>
            <a:r>
              <a:rPr lang="en-IN" dirty="0" smtClean="0"/>
              <a:t>, describes the ability of a </a:t>
            </a:r>
            <a:r>
              <a:rPr lang="en-IN" b="1" dirty="0" smtClean="0"/>
              <a:t>system</a:t>
            </a:r>
            <a:r>
              <a:rPr lang="en-IN" dirty="0" smtClean="0"/>
              <a:t> or component to function under stated conditions for a specified period of time.</a:t>
            </a:r>
            <a:endParaRPr lang="en-US" dirty="0" smtClean="0"/>
          </a:p>
          <a:p>
            <a:pPr lvl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2. </a:t>
            </a:r>
            <a:r>
              <a:rPr lang="en-US" b="1" dirty="0" smtClean="0">
                <a:solidFill>
                  <a:srgbClr val="FF0000"/>
                </a:solidFill>
              </a:rPr>
              <a:t>System Reliability </a:t>
            </a:r>
            <a:r>
              <a:rPr lang="en-US" b="1" dirty="0" smtClean="0"/>
              <a:t>- </a:t>
            </a:r>
            <a:r>
              <a:rPr lang="en-IN" dirty="0" smtClean="0"/>
              <a:t>The probability that a </a:t>
            </a:r>
            <a:r>
              <a:rPr lang="en-IN" b="1" dirty="0" smtClean="0"/>
              <a:t>system</a:t>
            </a:r>
            <a:r>
              <a:rPr lang="en-IN" dirty="0" smtClean="0"/>
              <a:t>, including all hardware, firmware, and software, will satisfactorily perform the task for which it was designed or intended, for a specified time and in a specified environment.</a:t>
            </a:r>
            <a:endParaRPr lang="en-US" dirty="0" smtClean="0"/>
          </a:p>
          <a:p>
            <a:pPr lvl="0">
              <a:buNone/>
            </a:pPr>
            <a:r>
              <a:rPr lang="en-IN" dirty="0" smtClean="0">
                <a:solidFill>
                  <a:srgbClr val="7030A0"/>
                </a:solidFill>
              </a:rPr>
              <a:t>3. </a:t>
            </a:r>
            <a:r>
              <a:rPr lang="en-IN" dirty="0" smtClean="0">
                <a:solidFill>
                  <a:srgbClr val="FF0000"/>
                </a:solidFill>
              </a:rPr>
              <a:t>Structural reliability.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1 . </a:t>
            </a:r>
            <a:r>
              <a:rPr lang="en-US" dirty="0" err="1" smtClean="0"/>
              <a:t>J.Medhi,Stochastic</a:t>
            </a:r>
            <a:r>
              <a:rPr lang="en-US" dirty="0" smtClean="0"/>
              <a:t> </a:t>
            </a:r>
            <a:r>
              <a:rPr lang="en-US" dirty="0" err="1" smtClean="0"/>
              <a:t>Processes,New</a:t>
            </a:r>
            <a:r>
              <a:rPr lang="en-US" dirty="0" smtClean="0"/>
              <a:t> Age International </a:t>
            </a:r>
            <a:r>
              <a:rPr lang="en-US" dirty="0" err="1" smtClean="0"/>
              <a:t>Publishers,Second</a:t>
            </a:r>
            <a:r>
              <a:rPr lang="en-US" dirty="0" smtClean="0"/>
              <a:t> </a:t>
            </a:r>
            <a:r>
              <a:rPr lang="en-US" dirty="0" err="1" smtClean="0"/>
              <a:t>Edition,New</a:t>
            </a:r>
            <a:r>
              <a:rPr lang="en-US" dirty="0" smtClean="0"/>
              <a:t> Delhi,1994.</a:t>
            </a:r>
          </a:p>
          <a:p>
            <a:pPr marL="514350" indent="-514350">
              <a:buNone/>
            </a:pPr>
            <a:r>
              <a:rPr lang="en-US" dirty="0" smtClean="0"/>
              <a:t>2 . </a:t>
            </a:r>
            <a:r>
              <a:rPr lang="en-US" dirty="0" err="1" smtClean="0"/>
              <a:t>U.Narayan</a:t>
            </a:r>
            <a:r>
              <a:rPr lang="en-US" dirty="0" smtClean="0"/>
              <a:t> </a:t>
            </a:r>
            <a:r>
              <a:rPr lang="en-US" dirty="0" err="1" smtClean="0"/>
              <a:t>Bhat,Elements</a:t>
            </a:r>
            <a:r>
              <a:rPr lang="en-US" dirty="0" smtClean="0"/>
              <a:t> of Applied  stochastic </a:t>
            </a:r>
            <a:r>
              <a:rPr lang="en-US" dirty="0" err="1" smtClean="0"/>
              <a:t>Processes,second</a:t>
            </a:r>
            <a:r>
              <a:rPr lang="en-US" dirty="0" smtClean="0"/>
              <a:t> </a:t>
            </a:r>
            <a:r>
              <a:rPr lang="en-US" dirty="0" err="1" smtClean="0"/>
              <a:t>Edition,John</a:t>
            </a:r>
            <a:r>
              <a:rPr lang="en-US" dirty="0" smtClean="0"/>
              <a:t> Wiley &amp; </a:t>
            </a:r>
            <a:r>
              <a:rPr lang="en-US" dirty="0" err="1" smtClean="0"/>
              <a:t>Sons,New</a:t>
            </a:r>
            <a:r>
              <a:rPr lang="en-US" dirty="0" smtClean="0"/>
              <a:t> York,1972.</a:t>
            </a:r>
          </a:p>
          <a:p>
            <a:pPr marL="514350" indent="-514350">
              <a:buNone/>
            </a:pPr>
            <a:r>
              <a:rPr lang="en-US" dirty="0" smtClean="0"/>
              <a:t>3 . </a:t>
            </a:r>
            <a:r>
              <a:rPr lang="en-US" dirty="0" err="1" smtClean="0"/>
              <a:t>N.V.Prabhu,stochastic</a:t>
            </a:r>
            <a:r>
              <a:rPr lang="en-US" dirty="0" smtClean="0"/>
              <a:t> processes,Macmillan,NewYork,1970.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dirty="0" smtClean="0">
              <a:latin typeface="AR CENA" pitchFamily="2" charset="0"/>
            </a:endParaRPr>
          </a:p>
          <a:p>
            <a:pPr algn="ctr">
              <a:buNone/>
            </a:pPr>
            <a:r>
              <a:rPr lang="en-US" sz="5400" smtClean="0">
                <a:latin typeface="AR CENA" pitchFamily="2" charset="0"/>
              </a:rPr>
              <a:t>THANK </a:t>
            </a:r>
            <a:r>
              <a:rPr lang="en-US" sz="5400" dirty="0" smtClean="0">
                <a:latin typeface="AR CENA" pitchFamily="2" charset="0"/>
              </a:rPr>
              <a:t>YOU</a:t>
            </a:r>
            <a:endParaRPr lang="en-US" sz="5400" dirty="0">
              <a:latin typeface="AR CEN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936" y="381000"/>
            <a:ext cx="8686800" cy="6096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Let the random variable X be the life time or the time to failure of the component. </a:t>
            </a:r>
          </a:p>
          <a:p>
            <a:pPr>
              <a:buNone/>
            </a:pPr>
            <a:r>
              <a:rPr lang="en-US" dirty="0" smtClean="0"/>
              <a:t>                         The reliability of the component is </a:t>
            </a:r>
            <a:r>
              <a:rPr lang="en-US" dirty="0" err="1" smtClean="0"/>
              <a:t>deﬁned</a:t>
            </a:r>
            <a:r>
              <a:rPr lang="en-US" dirty="0" smtClean="0"/>
              <a:t> by R(t) = P(X&gt; t).</a:t>
            </a:r>
          </a:p>
          <a:p>
            <a:pPr>
              <a:buNone/>
            </a:pPr>
            <a:r>
              <a:rPr lang="en-US" u="sng" dirty="0" smtClean="0">
                <a:solidFill>
                  <a:srgbClr val="002060"/>
                </a:solidFill>
              </a:rPr>
              <a:t>Remarks: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7030A0"/>
                </a:solidFill>
              </a:rPr>
              <a:t>1.</a:t>
            </a:r>
            <a:r>
              <a:rPr lang="en-US" dirty="0" smtClean="0">
                <a:solidFill>
                  <a:srgbClr val="FF0000"/>
                </a:solidFill>
              </a:rPr>
              <a:t> The component is assumed to be working properly at time t = 0 (</a:t>
            </a:r>
            <a:r>
              <a:rPr lang="en-US" dirty="0" err="1" smtClean="0">
                <a:solidFill>
                  <a:srgbClr val="FF0000"/>
                </a:solidFill>
              </a:rPr>
              <a:t>i.e</a:t>
            </a:r>
            <a:r>
              <a:rPr lang="en-US" dirty="0" smtClean="0">
                <a:solidFill>
                  <a:srgbClr val="FF0000"/>
                </a:solidFill>
              </a:rPr>
              <a:t>) R(0) = 1.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936" y="381000"/>
            <a:ext cx="8686800" cy="6096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Let the random variable X be the life time or the time to failure of the component. </a:t>
            </a:r>
          </a:p>
          <a:p>
            <a:pPr>
              <a:buNone/>
            </a:pPr>
            <a:r>
              <a:rPr lang="en-US" dirty="0" smtClean="0"/>
              <a:t>                         The reliability of the component is </a:t>
            </a:r>
            <a:r>
              <a:rPr lang="en-US" dirty="0" err="1" smtClean="0"/>
              <a:t>deﬁned</a:t>
            </a:r>
            <a:r>
              <a:rPr lang="en-US" dirty="0" smtClean="0"/>
              <a:t> by R(t) = P(X&gt; t).</a:t>
            </a:r>
          </a:p>
          <a:p>
            <a:pPr>
              <a:buNone/>
            </a:pPr>
            <a:r>
              <a:rPr lang="en-US" u="sng" dirty="0" smtClean="0">
                <a:solidFill>
                  <a:srgbClr val="002060"/>
                </a:solidFill>
              </a:rPr>
              <a:t>Remarks: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1.</a:t>
            </a:r>
            <a:r>
              <a:rPr lang="en-US" dirty="0" smtClean="0">
                <a:solidFill>
                  <a:srgbClr val="FF0000"/>
                </a:solidFill>
              </a:rPr>
              <a:t>The component is assumed to be working properly at time t = 0 (</a:t>
            </a:r>
            <a:r>
              <a:rPr lang="en-US" dirty="0" err="1" smtClean="0">
                <a:solidFill>
                  <a:srgbClr val="FF0000"/>
                </a:solidFill>
              </a:rPr>
              <a:t>i.e</a:t>
            </a:r>
            <a:r>
              <a:rPr lang="en-US" dirty="0" smtClean="0">
                <a:solidFill>
                  <a:srgbClr val="FF0000"/>
                </a:solidFill>
              </a:rPr>
              <a:t>)R(0) = 1.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2.</a:t>
            </a:r>
            <a:r>
              <a:rPr lang="en-US" dirty="0" smtClean="0">
                <a:solidFill>
                  <a:srgbClr val="FF0000"/>
                </a:solidFill>
              </a:rPr>
              <a:t>No component can work forever without failure limn→∞ R(t) = 0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936" y="381000"/>
            <a:ext cx="8686800" cy="6096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Let the random variable X be the life time or the time to failure of the component. </a:t>
            </a:r>
          </a:p>
          <a:p>
            <a:pPr>
              <a:buNone/>
            </a:pPr>
            <a:r>
              <a:rPr lang="en-US" dirty="0" smtClean="0"/>
              <a:t>                         The reliability of the component is </a:t>
            </a:r>
            <a:r>
              <a:rPr lang="en-US" dirty="0" err="1" smtClean="0"/>
              <a:t>deﬁned</a:t>
            </a:r>
            <a:r>
              <a:rPr lang="en-US" dirty="0" smtClean="0"/>
              <a:t> by R(t) = P(X&gt; t).</a:t>
            </a:r>
          </a:p>
          <a:p>
            <a:pPr>
              <a:buNone/>
            </a:pPr>
            <a:r>
              <a:rPr lang="en-US" u="sng" dirty="0" smtClean="0">
                <a:solidFill>
                  <a:srgbClr val="002060"/>
                </a:solidFill>
              </a:rPr>
              <a:t>Remarks: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1.</a:t>
            </a:r>
            <a:r>
              <a:rPr lang="en-US" dirty="0" smtClean="0">
                <a:solidFill>
                  <a:srgbClr val="FF0000"/>
                </a:solidFill>
              </a:rPr>
              <a:t>The component is assumed to be working properly at time t = 0 (</a:t>
            </a:r>
            <a:r>
              <a:rPr lang="en-US" dirty="0" err="1" smtClean="0">
                <a:solidFill>
                  <a:srgbClr val="FF0000"/>
                </a:solidFill>
              </a:rPr>
              <a:t>i.e</a:t>
            </a:r>
            <a:r>
              <a:rPr lang="en-US" dirty="0" smtClean="0">
                <a:solidFill>
                  <a:srgbClr val="FF0000"/>
                </a:solidFill>
              </a:rPr>
              <a:t>)R(0) = 1.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2.</a:t>
            </a:r>
            <a:r>
              <a:rPr lang="en-US" dirty="0" smtClean="0">
                <a:solidFill>
                  <a:srgbClr val="FF0000"/>
                </a:solidFill>
              </a:rPr>
              <a:t>No component can work forever without failure limn→∞ R(t) = 0 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3.</a:t>
            </a:r>
            <a:r>
              <a:rPr lang="en-US" dirty="0" smtClean="0">
                <a:solidFill>
                  <a:srgbClr val="FF0000"/>
                </a:solidFill>
              </a:rPr>
              <a:t>R(t) is a monotone non-increasing function of t.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936" y="381000"/>
            <a:ext cx="8686800" cy="6324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Let the random variable X be the life time or the time to failure of the component. </a:t>
            </a:r>
          </a:p>
          <a:p>
            <a:pPr>
              <a:buNone/>
            </a:pPr>
            <a:r>
              <a:rPr lang="en-US" dirty="0" smtClean="0"/>
              <a:t>                         The reliability of the component is </a:t>
            </a:r>
            <a:r>
              <a:rPr lang="en-US" dirty="0" err="1" smtClean="0"/>
              <a:t>deﬁned</a:t>
            </a:r>
            <a:r>
              <a:rPr lang="en-US" dirty="0" smtClean="0"/>
              <a:t> by R(t) = P(X&gt; t).</a:t>
            </a:r>
          </a:p>
          <a:p>
            <a:pPr>
              <a:buNone/>
            </a:pPr>
            <a:r>
              <a:rPr lang="en-US" u="sng" dirty="0" smtClean="0">
                <a:solidFill>
                  <a:srgbClr val="002060"/>
                </a:solidFill>
              </a:rPr>
              <a:t>Remarks: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1.</a:t>
            </a:r>
            <a:r>
              <a:rPr lang="en-US" dirty="0" smtClean="0">
                <a:solidFill>
                  <a:srgbClr val="FF0000"/>
                </a:solidFill>
              </a:rPr>
              <a:t>The component is assumed to be working properly at time t = 0 (</a:t>
            </a:r>
            <a:r>
              <a:rPr lang="en-US" dirty="0" err="1" smtClean="0">
                <a:solidFill>
                  <a:srgbClr val="FF0000"/>
                </a:solidFill>
              </a:rPr>
              <a:t>i.e</a:t>
            </a:r>
            <a:r>
              <a:rPr lang="en-US" dirty="0" smtClean="0">
                <a:solidFill>
                  <a:srgbClr val="FF0000"/>
                </a:solidFill>
              </a:rPr>
              <a:t>)R(0) = 1.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2.</a:t>
            </a:r>
            <a:r>
              <a:rPr lang="en-US" dirty="0" smtClean="0">
                <a:solidFill>
                  <a:srgbClr val="FF0000"/>
                </a:solidFill>
              </a:rPr>
              <a:t>No component can work forever without failure limn→∞ R(t) = 0 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3.</a:t>
            </a:r>
            <a:r>
              <a:rPr lang="en-US" dirty="0" smtClean="0">
                <a:solidFill>
                  <a:srgbClr val="FF0000"/>
                </a:solidFill>
              </a:rPr>
              <a:t>R(t) is a monotone non-increasing function of t.  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4. </a:t>
            </a:r>
            <a:r>
              <a:rPr lang="en-US" dirty="0" smtClean="0">
                <a:solidFill>
                  <a:srgbClr val="FF0000"/>
                </a:solidFill>
              </a:rPr>
              <a:t>For t &lt; 0, reliability has no meaning, but we let R(t) = 0, for t &lt; 0.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rate or hazard rate: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88423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800" dirty="0" smtClean="0"/>
              <a:t>The failure rate ‘ h(t) ’ at time t is </a:t>
            </a:r>
            <a:r>
              <a:rPr lang="en-US" sz="3800" dirty="0" err="1" smtClean="0"/>
              <a:t>deﬁned</a:t>
            </a:r>
            <a:r>
              <a:rPr lang="en-US" sz="3800" dirty="0" smtClean="0"/>
              <a:t> to be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133600" y="2286000"/>
          <a:ext cx="3876675" cy="781050"/>
        </p:xfrm>
        <a:graphic>
          <a:graphicData uri="http://schemas.openxmlformats.org/presentationml/2006/ole">
            <p:oleObj spid="_x0000_s3075" name="Equation" r:id="rId3" imgW="3873500" imgH="787400" progId="Equation.3">
              <p:embed/>
            </p:oleObj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rate or hazard rate: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88423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800" dirty="0" smtClean="0"/>
              <a:t>The failure rate ‘ h(t) ’ at time t is </a:t>
            </a:r>
            <a:r>
              <a:rPr lang="en-US" sz="3800" dirty="0" err="1" smtClean="0"/>
              <a:t>deﬁned</a:t>
            </a:r>
            <a:r>
              <a:rPr lang="en-US" sz="3800" dirty="0" smtClean="0"/>
              <a:t> to be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133600" y="2286000"/>
          <a:ext cx="3876675" cy="781050"/>
        </p:xfrm>
        <a:graphic>
          <a:graphicData uri="http://schemas.openxmlformats.org/presentationml/2006/ole">
            <p:oleObj spid="_x0000_s22530" name="Equation" r:id="rId3" imgW="3873500" imgH="787400" progId="Equation.3">
              <p:embed/>
            </p:oleObj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752600" y="3276600"/>
          <a:ext cx="2543175" cy="971550"/>
        </p:xfrm>
        <a:graphic>
          <a:graphicData uri="http://schemas.openxmlformats.org/presentationml/2006/ole">
            <p:oleObj spid="_x0000_s22533" name="Equation" r:id="rId4" imgW="2540000" imgH="977900" progId="Equation.3">
              <p:embed/>
            </p:oleObj>
          </a:graphicData>
        </a:graphic>
      </p:graphicFrame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1428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rate or hazard rate: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88423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failure rate ‘ h(t) ’ at time t is </a:t>
            </a:r>
            <a:r>
              <a:rPr lang="en-US" sz="3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deﬁned</a:t>
            </a:r>
            <a:r>
              <a:rPr lang="en-US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be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133600" y="2286000"/>
          <a:ext cx="3876675" cy="781050"/>
        </p:xfrm>
        <a:graphic>
          <a:graphicData uri="http://schemas.openxmlformats.org/presentationml/2006/ole">
            <p:oleObj spid="_x0000_s27650" name="Equation" r:id="rId3" imgW="3873500" imgH="787400" progId="Equation.3">
              <p:embed/>
            </p:oleObj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752600" y="3276600"/>
          <a:ext cx="2543175" cy="971550"/>
        </p:xfrm>
        <a:graphic>
          <a:graphicData uri="http://schemas.openxmlformats.org/presentationml/2006/ole">
            <p:oleObj spid="_x0000_s27651" name="Equation" r:id="rId4" imgW="2540000" imgH="977900" progId="Equation.3">
              <p:embed/>
            </p:oleObj>
          </a:graphicData>
        </a:graphic>
      </p:graphicFrame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1428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4419600"/>
            <a:ext cx="8686800" cy="88423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38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Cumulative</a:t>
            </a:r>
            <a:r>
              <a:rPr kumimoji="0" lang="en-US" sz="3800" b="0" i="0" u="sng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Failure Rate:</a:t>
            </a:r>
            <a:endParaRPr kumimoji="0" lang="en-US" sz="3800" b="0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981200" y="5410200"/>
          <a:ext cx="2019300" cy="876300"/>
        </p:xfrm>
        <a:graphic>
          <a:graphicData uri="http://schemas.openxmlformats.org/presentationml/2006/ole">
            <p:oleObj spid="_x0000_s27652" name="Equation" r:id="rId5" imgW="2019300" imgH="889000" progId="Equation.3">
              <p:embed/>
            </p:oleObj>
          </a:graphicData>
        </a:graphic>
      </p:graphicFrame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239</TotalTime>
  <Words>675</Words>
  <Application>Microsoft Office PowerPoint</Application>
  <PresentationFormat>On-screen Show (4:3)</PresentationFormat>
  <Paragraphs>71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Trek</vt:lpstr>
      <vt:lpstr>Equation</vt:lpstr>
      <vt:lpstr>Microsoft Equation 3.0</vt:lpstr>
      <vt:lpstr>    Presented  By       S.ITHAYA EZHIL MANNA                   Assistant Professor In Mathematics      St.Joseph’s College       Trichy-2.</vt:lpstr>
      <vt:lpstr>Slide 2</vt:lpstr>
      <vt:lpstr>Slide 3</vt:lpstr>
      <vt:lpstr>Slide 4</vt:lpstr>
      <vt:lpstr>Slide 5</vt:lpstr>
      <vt:lpstr>Slide 6</vt:lpstr>
      <vt:lpstr>failure rate or hazard rate:</vt:lpstr>
      <vt:lpstr>failure rate or hazard rate:</vt:lpstr>
      <vt:lpstr>failure rate or hazard rate:</vt:lpstr>
      <vt:lpstr>failure rate or hazard rate:</vt:lpstr>
      <vt:lpstr>Parameters of Reliability </vt:lpstr>
      <vt:lpstr>Parameters of Reliability </vt:lpstr>
      <vt:lpstr>Parameters of Reliability </vt:lpstr>
      <vt:lpstr>exponential distribution</vt:lpstr>
      <vt:lpstr>exponential distribution</vt:lpstr>
      <vt:lpstr>exponential distribution</vt:lpstr>
      <vt:lpstr>exponential distribution</vt:lpstr>
      <vt:lpstr>Weibull Distribution: </vt:lpstr>
      <vt:lpstr>Slide 19</vt:lpstr>
      <vt:lpstr>APPLICATIONS</vt:lpstr>
      <vt:lpstr>REFERENCES: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Admin</dc:creator>
  <cp:lastModifiedBy>Admin</cp:lastModifiedBy>
  <cp:revision>32</cp:revision>
  <dcterms:created xsi:type="dcterms:W3CDTF">2006-08-16T00:00:00Z</dcterms:created>
  <dcterms:modified xsi:type="dcterms:W3CDTF">2016-11-24T02:30:50Z</dcterms:modified>
</cp:coreProperties>
</file>